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4"/>
  </p:notesMasterIdLst>
  <p:sldIdLst>
    <p:sldId id="256" r:id="rId2"/>
    <p:sldId id="306" r:id="rId3"/>
    <p:sldId id="280" r:id="rId4"/>
    <p:sldId id="257" r:id="rId5"/>
    <p:sldId id="281" r:id="rId6"/>
    <p:sldId id="300" r:id="rId7"/>
    <p:sldId id="309" r:id="rId8"/>
    <p:sldId id="311" r:id="rId9"/>
    <p:sldId id="282" r:id="rId10"/>
    <p:sldId id="283" r:id="rId11"/>
    <p:sldId id="294" r:id="rId12"/>
    <p:sldId id="301" r:id="rId13"/>
    <p:sldId id="295" r:id="rId14"/>
    <p:sldId id="284" r:id="rId15"/>
    <p:sldId id="308" r:id="rId16"/>
    <p:sldId id="302" r:id="rId17"/>
    <p:sldId id="271" r:id="rId18"/>
    <p:sldId id="296" r:id="rId19"/>
    <p:sldId id="303" r:id="rId20"/>
    <p:sldId id="312" r:id="rId21"/>
    <p:sldId id="285" r:id="rId22"/>
    <p:sldId id="297" r:id="rId23"/>
    <p:sldId id="313" r:id="rId24"/>
    <p:sldId id="287" r:id="rId25"/>
    <p:sldId id="288" r:id="rId26"/>
    <p:sldId id="289" r:id="rId27"/>
    <p:sldId id="304" r:id="rId28"/>
    <p:sldId id="290" r:id="rId29"/>
    <p:sldId id="298" r:id="rId30"/>
    <p:sldId id="305" r:id="rId31"/>
    <p:sldId id="292" r:id="rId32"/>
    <p:sldId id="293" r:id="rId33"/>
  </p:sldIdLst>
  <p:sldSz cx="13004800" cy="9753600"/>
  <p:notesSz cx="6858000" cy="9144000"/>
  <p:defaultTextStyle>
    <a:lvl1pPr algn="ctr" defTabSz="584200">
      <a:defRPr sz="4000">
        <a:solidFill>
          <a:srgbClr val="625B48"/>
        </a:solidFill>
        <a:latin typeface="+mn-lt"/>
        <a:ea typeface="+mn-ea"/>
        <a:cs typeface="+mn-cs"/>
        <a:sym typeface="Didot"/>
      </a:defRPr>
    </a:lvl1pPr>
    <a:lvl2pPr indent="228600" algn="ctr" defTabSz="584200">
      <a:defRPr sz="4000">
        <a:solidFill>
          <a:srgbClr val="625B48"/>
        </a:solidFill>
        <a:latin typeface="+mn-lt"/>
        <a:ea typeface="+mn-ea"/>
        <a:cs typeface="+mn-cs"/>
        <a:sym typeface="Didot"/>
      </a:defRPr>
    </a:lvl2pPr>
    <a:lvl3pPr indent="457200" algn="ctr" defTabSz="584200">
      <a:defRPr sz="4000">
        <a:solidFill>
          <a:srgbClr val="625B48"/>
        </a:solidFill>
        <a:latin typeface="+mn-lt"/>
        <a:ea typeface="+mn-ea"/>
        <a:cs typeface="+mn-cs"/>
        <a:sym typeface="Didot"/>
      </a:defRPr>
    </a:lvl3pPr>
    <a:lvl4pPr indent="685800" algn="ctr" defTabSz="584200">
      <a:defRPr sz="4000">
        <a:solidFill>
          <a:srgbClr val="625B48"/>
        </a:solidFill>
        <a:latin typeface="+mn-lt"/>
        <a:ea typeface="+mn-ea"/>
        <a:cs typeface="+mn-cs"/>
        <a:sym typeface="Didot"/>
      </a:defRPr>
    </a:lvl4pPr>
    <a:lvl5pPr indent="914400" algn="ctr" defTabSz="584200">
      <a:defRPr sz="4000">
        <a:solidFill>
          <a:srgbClr val="625B48"/>
        </a:solidFill>
        <a:latin typeface="+mn-lt"/>
        <a:ea typeface="+mn-ea"/>
        <a:cs typeface="+mn-cs"/>
        <a:sym typeface="Didot"/>
      </a:defRPr>
    </a:lvl5pPr>
    <a:lvl6pPr indent="1143000" algn="ctr" defTabSz="584200">
      <a:defRPr sz="4000">
        <a:solidFill>
          <a:srgbClr val="625B48"/>
        </a:solidFill>
        <a:latin typeface="+mn-lt"/>
        <a:ea typeface="+mn-ea"/>
        <a:cs typeface="+mn-cs"/>
        <a:sym typeface="Didot"/>
      </a:defRPr>
    </a:lvl6pPr>
    <a:lvl7pPr indent="1371600" algn="ctr" defTabSz="584200">
      <a:defRPr sz="4000">
        <a:solidFill>
          <a:srgbClr val="625B48"/>
        </a:solidFill>
        <a:latin typeface="+mn-lt"/>
        <a:ea typeface="+mn-ea"/>
        <a:cs typeface="+mn-cs"/>
        <a:sym typeface="Didot"/>
      </a:defRPr>
    </a:lvl7pPr>
    <a:lvl8pPr indent="1600200" algn="ctr" defTabSz="584200">
      <a:defRPr sz="4000">
        <a:solidFill>
          <a:srgbClr val="625B48"/>
        </a:solidFill>
        <a:latin typeface="+mn-lt"/>
        <a:ea typeface="+mn-ea"/>
        <a:cs typeface="+mn-cs"/>
        <a:sym typeface="Didot"/>
      </a:defRPr>
    </a:lvl8pPr>
    <a:lvl9pPr indent="1828800" algn="ctr" defTabSz="584200">
      <a:defRPr sz="4000">
        <a:solidFill>
          <a:srgbClr val="625B48"/>
        </a:solidFill>
        <a:latin typeface="+mn-lt"/>
        <a:ea typeface="+mn-ea"/>
        <a:cs typeface="+mn-cs"/>
        <a:sym typeface="Dido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/>
      <a:tcStyle>
        <a:tcBdr/>
        <a:fill>
          <a:solidFill>
            <a:srgbClr val="E7D4AC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353528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353528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solidFill>
                <a:srgbClr val="6F6F6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wholeTbl>
    <a:band2H>
      <a:tcTxStyle/>
      <a:tcStyle>
        <a:tcBdr/>
        <a:fill>
          <a:solidFill>
            <a:srgbClr val="E3D3A5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6F6F6F"/>
              </a:solidFill>
              <a:prstDash val="solid"/>
              <a:miter lim="400000"/>
            </a:ln>
          </a:left>
          <a:right>
            <a:ln w="12700" cap="flat">
              <a:solidFill>
                <a:srgbClr val="6F6F6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5CEA8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0503C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2B78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B8173"/>
              </a:solidFill>
              <a:prstDash val="solid"/>
              <a:miter lim="400000"/>
            </a:ln>
          </a:left>
          <a:right>
            <a:ln w="12700" cap="flat">
              <a:solidFill>
                <a:srgbClr val="8B817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CB3A1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86E5F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CAAA5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7AF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solidFill>
                <a:srgbClr val="82828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/>
      <a:tcStyle>
        <a:tcBdr/>
        <a:fill>
          <a:solidFill>
            <a:srgbClr val="DED4B6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7CDBE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20000"/>
            </a:srgbClr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80"/>
  </p:normalViewPr>
  <p:slideViewPr>
    <p:cSldViewPr>
      <p:cViewPr varScale="1">
        <p:scale>
          <a:sx n="35" d="100"/>
          <a:sy n="35" d="100"/>
        </p:scale>
        <p:origin x="45" y="933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79610856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2803" y="2543579"/>
            <a:ext cx="8918645" cy="2984144"/>
          </a:xfrm>
        </p:spPr>
        <p:txBody>
          <a:bodyPr anchor="b">
            <a:noAutofit/>
          </a:bodyPr>
          <a:lstStyle>
            <a:lvl1pPr algn="ctr">
              <a:defRPr sz="8533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8568" y="5626710"/>
            <a:ext cx="7287118" cy="1544870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560"/>
            </a:lvl1pPr>
            <a:lvl2pPr marL="487672" indent="0" algn="ctr">
              <a:buNone/>
              <a:defRPr sz="2133"/>
            </a:lvl2pPr>
            <a:lvl3pPr marL="975345" indent="0" algn="ctr">
              <a:buNone/>
              <a:defRPr sz="1920"/>
            </a:lvl3pPr>
            <a:lvl4pPr marL="1463017" indent="0" algn="ctr">
              <a:buNone/>
              <a:defRPr sz="1707"/>
            </a:lvl4pPr>
            <a:lvl5pPr marL="1950690" indent="0" algn="ctr">
              <a:buNone/>
              <a:defRPr sz="1707"/>
            </a:lvl5pPr>
            <a:lvl6pPr marL="2438362" indent="0" algn="ctr">
              <a:buNone/>
              <a:defRPr sz="1707"/>
            </a:lvl6pPr>
            <a:lvl7pPr marL="2926034" indent="0" algn="ctr">
              <a:buNone/>
              <a:defRPr sz="1707"/>
            </a:lvl7pPr>
            <a:lvl8pPr marL="3413707" indent="0" algn="ctr">
              <a:buNone/>
              <a:defRPr sz="1707"/>
            </a:lvl8pPr>
            <a:lvl9pPr marL="3901379" indent="0" algn="ctr">
              <a:buNone/>
              <a:defRPr sz="170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3049" y="9178149"/>
            <a:ext cx="1715140" cy="57545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56326" y="9178149"/>
            <a:ext cx="7491602" cy="575451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6062" y="9178149"/>
            <a:ext cx="1702711" cy="57545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03048" y="1058801"/>
            <a:ext cx="11385727" cy="760842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31299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84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027" y="1850825"/>
            <a:ext cx="10253835" cy="4057226"/>
          </a:xfrm>
        </p:spPr>
        <p:txBody>
          <a:bodyPr anchor="b">
            <a:normAutofit/>
          </a:bodyPr>
          <a:lstStyle>
            <a:lvl1pPr algn="r">
              <a:defRPr sz="8533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027" y="5996555"/>
            <a:ext cx="10253835" cy="1626061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560">
                <a:solidFill>
                  <a:schemeClr val="tx2"/>
                </a:solidFill>
              </a:defRPr>
            </a:lvl1pPr>
            <a:lvl2pPr marL="48767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45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1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690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3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034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70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379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8169" y="9178149"/>
            <a:ext cx="1730570" cy="5754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56600" y="9178149"/>
            <a:ext cx="7491602" cy="57545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86062" y="9178149"/>
            <a:ext cx="1702711" cy="5754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8695427" y="2397372"/>
            <a:ext cx="3493348" cy="6269850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8695427" y="2397372"/>
            <a:ext cx="3493348" cy="6269850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637944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3040" y="3251201"/>
            <a:ext cx="4744306" cy="5093548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60429" y="3251201"/>
            <a:ext cx="4744306" cy="509354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4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0" y="975360"/>
            <a:ext cx="10241280" cy="21132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3328327"/>
            <a:ext cx="4744306" cy="1171786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413" b="0" baseline="0">
                <a:solidFill>
                  <a:schemeClr val="tx2"/>
                </a:solidFill>
              </a:defRPr>
            </a:lvl1pPr>
            <a:lvl2pPr marL="487672" indent="0">
              <a:buNone/>
              <a:defRPr sz="2133" b="1"/>
            </a:lvl2pPr>
            <a:lvl3pPr marL="975345" indent="0">
              <a:buNone/>
              <a:defRPr sz="1920" b="1"/>
            </a:lvl3pPr>
            <a:lvl4pPr marL="1463017" indent="0">
              <a:buNone/>
              <a:defRPr sz="1707" b="1"/>
            </a:lvl4pPr>
            <a:lvl5pPr marL="1950690" indent="0">
              <a:buNone/>
              <a:defRPr sz="1707" b="1"/>
            </a:lvl5pPr>
            <a:lvl6pPr marL="2438362" indent="0">
              <a:buNone/>
              <a:defRPr sz="1707" b="1"/>
            </a:lvl6pPr>
            <a:lvl7pPr marL="2926034" indent="0">
              <a:buNone/>
              <a:defRPr sz="1707" b="1"/>
            </a:lvl7pPr>
            <a:lvl8pPr marL="3413707" indent="0">
              <a:buNone/>
              <a:defRPr sz="1707" b="1"/>
            </a:lvl8pPr>
            <a:lvl9pPr marL="3901379" indent="0">
              <a:buNone/>
              <a:defRPr sz="17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3041" y="4700741"/>
            <a:ext cx="4744304" cy="3644008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0014" y="3341872"/>
            <a:ext cx="4744306" cy="1171786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413" b="0" baseline="0">
                <a:solidFill>
                  <a:schemeClr val="tx2"/>
                </a:solidFill>
              </a:defRPr>
            </a:lvl1pPr>
            <a:lvl2pPr marL="487672" indent="0">
              <a:buNone/>
              <a:defRPr sz="2133" b="1"/>
            </a:lvl2pPr>
            <a:lvl3pPr marL="975345" indent="0">
              <a:buNone/>
              <a:defRPr sz="1920" b="1"/>
            </a:lvl3pPr>
            <a:lvl4pPr marL="1463017" indent="0">
              <a:buNone/>
              <a:defRPr sz="1707" b="1"/>
            </a:lvl4pPr>
            <a:lvl5pPr marL="1950690" indent="0">
              <a:buNone/>
              <a:defRPr sz="1707" b="1"/>
            </a:lvl5pPr>
            <a:lvl6pPr marL="2438362" indent="0">
              <a:buNone/>
              <a:defRPr sz="1707" b="1"/>
            </a:lvl6pPr>
            <a:lvl7pPr marL="2926034" indent="0">
              <a:buNone/>
              <a:defRPr sz="1707" b="1"/>
            </a:lvl7pPr>
            <a:lvl8pPr marL="3413707" indent="0">
              <a:buNone/>
              <a:defRPr sz="1707" b="1"/>
            </a:lvl8pPr>
            <a:lvl9pPr marL="3901379" indent="0">
              <a:buNone/>
              <a:defRPr sz="17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0014" y="4700741"/>
            <a:ext cx="4744306" cy="3644008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52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647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97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535"/>
            <a:ext cx="5657088" cy="9753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160" y="975360"/>
            <a:ext cx="4112768" cy="3068991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6258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73088" y="975361"/>
            <a:ext cx="5559552" cy="7360356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1920"/>
            </a:lvl3pPr>
            <a:lvl4pPr>
              <a:defRPr sz="1920"/>
            </a:lvl4pPr>
            <a:lvl5pPr>
              <a:defRPr sz="1707"/>
            </a:lvl5pPr>
            <a:lvl6pPr>
              <a:defRPr sz="1707"/>
            </a:lvl6pPr>
            <a:lvl7pPr>
              <a:defRPr sz="1707"/>
            </a:lvl7pPr>
            <a:lvl8pPr>
              <a:defRPr sz="1707"/>
            </a:lvl8pPr>
            <a:lvl9pPr>
              <a:defRPr sz="17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2160" y="4062356"/>
            <a:ext cx="4112768" cy="4282391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2133"/>
              </a:spcAft>
              <a:buNone/>
              <a:defRPr sz="2276"/>
            </a:lvl1pPr>
            <a:lvl2pPr marL="487672" indent="0">
              <a:buNone/>
              <a:defRPr sz="1493"/>
            </a:lvl2pPr>
            <a:lvl3pPr marL="975345" indent="0">
              <a:buNone/>
              <a:defRPr sz="1280"/>
            </a:lvl3pPr>
            <a:lvl4pPr marL="1463017" indent="0">
              <a:buNone/>
              <a:defRPr sz="1067"/>
            </a:lvl4pPr>
            <a:lvl5pPr marL="1950690" indent="0">
              <a:buNone/>
              <a:defRPr sz="1067"/>
            </a:lvl5pPr>
            <a:lvl6pPr marL="2438362" indent="0">
              <a:buNone/>
              <a:defRPr sz="1067"/>
            </a:lvl6pPr>
            <a:lvl7pPr marL="2926034" indent="0">
              <a:buNone/>
              <a:defRPr sz="1067"/>
            </a:lvl7pPr>
            <a:lvl8pPr marL="3413707" indent="0">
              <a:buNone/>
              <a:defRPr sz="1067"/>
            </a:lvl8pPr>
            <a:lvl9pPr marL="3901379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1" y="9178149"/>
            <a:ext cx="1284877" cy="5754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53008" y="9178149"/>
            <a:ext cx="2531920" cy="5754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42017" y="9178149"/>
            <a:ext cx="1702711" cy="5754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657088" y="535"/>
            <a:ext cx="243840" cy="975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5657088" y="535"/>
            <a:ext cx="243840" cy="975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307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535"/>
            <a:ext cx="5657088" cy="97530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2160" y="975360"/>
            <a:ext cx="4112768" cy="3068991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6258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00928" y="2"/>
            <a:ext cx="7103872" cy="9753599"/>
          </a:xfrm>
        </p:spPr>
        <p:txBody>
          <a:bodyPr anchor="t">
            <a:normAutofit/>
          </a:bodyPr>
          <a:lstStyle>
            <a:lvl1pPr marL="0" indent="0">
              <a:buNone/>
              <a:defRPr sz="2133"/>
            </a:lvl1pPr>
            <a:lvl2pPr marL="487672" indent="0">
              <a:buNone/>
              <a:defRPr sz="2133"/>
            </a:lvl2pPr>
            <a:lvl3pPr marL="975345" indent="0">
              <a:buNone/>
              <a:defRPr sz="2133"/>
            </a:lvl3pPr>
            <a:lvl4pPr marL="1463017" indent="0">
              <a:buNone/>
              <a:defRPr sz="2133"/>
            </a:lvl4pPr>
            <a:lvl5pPr marL="1950690" indent="0">
              <a:buNone/>
              <a:defRPr sz="2133"/>
            </a:lvl5pPr>
            <a:lvl6pPr marL="2438362" indent="0">
              <a:buNone/>
              <a:defRPr sz="2133"/>
            </a:lvl6pPr>
            <a:lvl7pPr marL="2926034" indent="0">
              <a:buNone/>
              <a:defRPr sz="2133"/>
            </a:lvl7pPr>
            <a:lvl8pPr marL="3413707" indent="0">
              <a:buNone/>
              <a:defRPr sz="2133"/>
            </a:lvl8pPr>
            <a:lvl9pPr marL="3901379" indent="0">
              <a:buNone/>
              <a:defRPr sz="2133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2160" y="4061821"/>
            <a:ext cx="4112768" cy="428292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2133"/>
              </a:spcAft>
              <a:buNone/>
              <a:defRPr sz="2276"/>
            </a:lvl1pPr>
            <a:lvl2pPr marL="487672" indent="0">
              <a:buNone/>
              <a:defRPr sz="1493"/>
            </a:lvl2pPr>
            <a:lvl3pPr marL="975345" indent="0">
              <a:buNone/>
              <a:defRPr sz="1280"/>
            </a:lvl3pPr>
            <a:lvl4pPr marL="1463017" indent="0">
              <a:buNone/>
              <a:defRPr sz="1067"/>
            </a:lvl4pPr>
            <a:lvl5pPr marL="1950690" indent="0">
              <a:buNone/>
              <a:defRPr sz="1067"/>
            </a:lvl5pPr>
            <a:lvl6pPr marL="2438362" indent="0">
              <a:buNone/>
              <a:defRPr sz="1067"/>
            </a:lvl6pPr>
            <a:lvl7pPr marL="2926034" indent="0">
              <a:buNone/>
              <a:defRPr sz="1067"/>
            </a:lvl7pPr>
            <a:lvl8pPr marL="3413707" indent="0">
              <a:buNone/>
              <a:defRPr sz="1067"/>
            </a:lvl8pPr>
            <a:lvl9pPr marL="3901379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1" y="9178149"/>
            <a:ext cx="1284877" cy="5754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53008" y="9178149"/>
            <a:ext cx="2531920" cy="5754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42017" y="9178149"/>
            <a:ext cx="1702711" cy="5754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657088" y="535"/>
            <a:ext cx="243840" cy="975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5657088" y="535"/>
            <a:ext cx="243840" cy="975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24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63040" y="3264749"/>
            <a:ext cx="10241280" cy="5080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1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86023" y="887689"/>
            <a:ext cx="2120462" cy="745705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63041" y="887689"/>
            <a:ext cx="8141547" cy="745705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370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104900" y="1473200"/>
            <a:ext cx="10795000" cy="3556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600">
                <a:solidFill>
                  <a:srgbClr val="85604A"/>
                </a:solidFill>
              </a:rPr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104900" y="5016500"/>
            <a:ext cx="10795000" cy="2235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228600" algn="ctr">
              <a:spcBef>
                <a:spcPts val="0"/>
              </a:spcBef>
              <a:buClrTx/>
              <a:buSzTx/>
              <a:buFont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457200" algn="ctr">
              <a:spcBef>
                <a:spcPts val="0"/>
              </a:spcBef>
              <a:buClrTx/>
              <a:buSzTx/>
              <a:buFont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685800" algn="ctr">
              <a:spcBef>
                <a:spcPts val="0"/>
              </a:spcBef>
              <a:buClrTx/>
              <a:buSzTx/>
              <a:buFont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914400" algn="ctr">
              <a:spcBef>
                <a:spcPts val="0"/>
              </a:spcBef>
              <a:buClrTx/>
              <a:buSzTx/>
              <a:buFont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625B4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625B4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625B4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625B4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625B48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62896695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9820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3040" y="975360"/>
            <a:ext cx="10241280" cy="2113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3251200"/>
            <a:ext cx="10241280" cy="5093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3360" y="9178149"/>
            <a:ext cx="1284877" cy="575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86469" y="9178149"/>
            <a:ext cx="6699553" cy="575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04253" y="9178149"/>
            <a:ext cx="1702711" cy="5754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22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09968" y="535"/>
            <a:ext cx="243840" cy="975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509968" y="535"/>
            <a:ext cx="243840" cy="9753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10858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75345" rtl="0" eaLnBrk="1" latinLnBrk="0" hangingPunct="1">
        <a:lnSpc>
          <a:spcPct val="89000"/>
        </a:lnSpc>
        <a:spcBef>
          <a:spcPct val="0"/>
        </a:spcBef>
        <a:buNone/>
        <a:defRPr sz="6258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546193" indent="-546193" algn="l" defTabSz="975345" rtl="0" eaLnBrk="1" latinLnBrk="0" hangingPunct="1">
        <a:lnSpc>
          <a:spcPct val="94000"/>
        </a:lnSpc>
        <a:spcBef>
          <a:spcPts val="1422"/>
        </a:spcBef>
        <a:spcAft>
          <a:spcPts val="284"/>
        </a:spcAft>
        <a:buFont typeface="Franklin Gothic Book" panose="020B0503020102020204" pitchFamily="34" charset="0"/>
        <a:buChar char="■"/>
        <a:defRPr sz="2844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546193" indent="-546193" algn="l" defTabSz="975345" rtl="0" eaLnBrk="1" latinLnBrk="0" hangingPunct="1">
        <a:lnSpc>
          <a:spcPct val="94000"/>
        </a:lnSpc>
        <a:spcBef>
          <a:spcPts val="711"/>
        </a:spcBef>
        <a:spcAft>
          <a:spcPts val="284"/>
        </a:spcAft>
        <a:buFont typeface="Franklin Gothic Book" panose="020B0503020102020204" pitchFamily="34" charset="0"/>
        <a:buChar char="–"/>
        <a:defRPr sz="2844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546193" indent="-546193" algn="l" defTabSz="975345" rtl="0" eaLnBrk="1" latinLnBrk="0" hangingPunct="1">
        <a:lnSpc>
          <a:spcPct val="94000"/>
        </a:lnSpc>
        <a:spcBef>
          <a:spcPts val="711"/>
        </a:spcBef>
        <a:spcAft>
          <a:spcPts val="284"/>
        </a:spcAft>
        <a:buFont typeface="Franklin Gothic Book" panose="020B0503020102020204" pitchFamily="34" charset="0"/>
        <a:buChar char="■"/>
        <a:defRPr sz="256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546193" indent="-546193" algn="l" defTabSz="975345" rtl="0" eaLnBrk="1" latinLnBrk="0" hangingPunct="1">
        <a:lnSpc>
          <a:spcPct val="94000"/>
        </a:lnSpc>
        <a:spcBef>
          <a:spcPts val="711"/>
        </a:spcBef>
        <a:spcAft>
          <a:spcPts val="284"/>
        </a:spcAft>
        <a:buFont typeface="Franklin Gothic Book" panose="020B0503020102020204" pitchFamily="34" charset="0"/>
        <a:buChar char="–"/>
        <a:defRPr sz="256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546193" indent="-546193" algn="l" defTabSz="975345" rtl="0" eaLnBrk="1" latinLnBrk="0" hangingPunct="1">
        <a:lnSpc>
          <a:spcPct val="94000"/>
        </a:lnSpc>
        <a:spcBef>
          <a:spcPts val="711"/>
        </a:spcBef>
        <a:spcAft>
          <a:spcPts val="284"/>
        </a:spcAft>
        <a:buFont typeface="Franklin Gothic Book" panose="020B0503020102020204" pitchFamily="34" charset="0"/>
        <a:buChar char="■"/>
        <a:defRPr sz="2276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546193" indent="-546193" algn="l" defTabSz="975345" rtl="0" eaLnBrk="1" latinLnBrk="0" hangingPunct="1">
        <a:lnSpc>
          <a:spcPct val="94000"/>
        </a:lnSpc>
        <a:spcBef>
          <a:spcPts val="711"/>
        </a:spcBef>
        <a:spcAft>
          <a:spcPts val="284"/>
        </a:spcAft>
        <a:buFont typeface="Franklin Gothic Book" panose="020B0503020102020204" pitchFamily="34" charset="0"/>
        <a:buChar char="–"/>
        <a:defRPr sz="2276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546193" indent="-546193" algn="l" defTabSz="975345" rtl="0" eaLnBrk="1" latinLnBrk="0" hangingPunct="1">
        <a:lnSpc>
          <a:spcPct val="94000"/>
        </a:lnSpc>
        <a:spcBef>
          <a:spcPts val="711"/>
        </a:spcBef>
        <a:spcAft>
          <a:spcPts val="284"/>
        </a:spcAft>
        <a:buFont typeface="Franklin Gothic Book" panose="020B0503020102020204" pitchFamily="34" charset="0"/>
        <a:buChar char="■"/>
        <a:defRPr sz="1991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546193" indent="-546193" algn="l" defTabSz="975345" rtl="0" eaLnBrk="1" latinLnBrk="0" hangingPunct="1">
        <a:lnSpc>
          <a:spcPct val="94000"/>
        </a:lnSpc>
        <a:spcBef>
          <a:spcPts val="711"/>
        </a:spcBef>
        <a:spcAft>
          <a:spcPts val="284"/>
        </a:spcAft>
        <a:buFont typeface="Franklin Gothic Book" panose="020B0503020102020204" pitchFamily="34" charset="0"/>
        <a:buChar char="–"/>
        <a:defRPr sz="1991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546193" indent="-546193" algn="l" defTabSz="975345" rtl="0" eaLnBrk="1" latinLnBrk="0" hangingPunct="1">
        <a:lnSpc>
          <a:spcPct val="94000"/>
        </a:lnSpc>
        <a:spcBef>
          <a:spcPts val="711"/>
        </a:spcBef>
        <a:spcAft>
          <a:spcPts val="284"/>
        </a:spcAft>
        <a:buFont typeface="Franklin Gothic Book" panose="020B0503020102020204" pitchFamily="34" charset="0"/>
        <a:buChar char="■"/>
        <a:defRPr sz="1991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5345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72" algn="l" defTabSz="975345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45" algn="l" defTabSz="975345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17" algn="l" defTabSz="975345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690" algn="l" defTabSz="975345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362" algn="l" defTabSz="975345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034" algn="l" defTabSz="975345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707" algn="l" defTabSz="975345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379" algn="l" defTabSz="975345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oosemyplate.gov/tools-daily-food-plans" TargetMode="External"/><Relationship Id="rId2" Type="http://schemas.openxmlformats.org/officeDocument/2006/relationships/hyperlink" Target="http://fnic.nal.usda.gov/fnic/interactiveDRI/" TargetMode="Externa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eatracker.ca/" TargetMode="External"/><Relationship Id="rId4" Type="http://schemas.openxmlformats.org/officeDocument/2006/relationships/hyperlink" Target="https://www.nhlbi.nih.gov/health/educational/lose_wt/eat/fd_exch.htm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7600" dirty="0">
                <a:solidFill>
                  <a:srgbClr val="85604A"/>
                </a:solidFill>
              </a:rPr>
              <a:t>Nutrition Counseling Strategies</a:t>
            </a:r>
            <a:endParaRPr sz="7600" dirty="0">
              <a:solidFill>
                <a:srgbClr val="85604A"/>
              </a:solidFill>
            </a:endParaRP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2600" dirty="0">
              <a:solidFill>
                <a:srgbClr val="625B48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0" y="975360"/>
            <a:ext cx="10241280" cy="1005840"/>
          </a:xfrm>
        </p:spPr>
        <p:txBody>
          <a:bodyPr/>
          <a:lstStyle/>
          <a:p>
            <a:r>
              <a:rPr lang="en-US" dirty="0"/>
              <a:t>Review and Warm-up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981200"/>
            <a:ext cx="10241280" cy="636354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Practice review of addressing a myth.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are the recommended steps to providing advice?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are the 4 stages of motivational interviewing and a counseling session in general?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2076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381000"/>
            <a:ext cx="10795000" cy="1600200"/>
          </a:xfrm>
        </p:spPr>
        <p:txBody>
          <a:bodyPr>
            <a:normAutofit fontScale="90000"/>
          </a:bodyPr>
          <a:lstStyle/>
          <a:p>
            <a:r>
              <a:rPr lang="en-US" dirty="0"/>
              <a:t>Objective: Practice Evidence-Based Strategies in Nutrition Counseling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2438400"/>
            <a:ext cx="10795000" cy="6705600"/>
          </a:xfrm>
        </p:spPr>
        <p:txBody>
          <a:bodyPr>
            <a:noAutofit/>
          </a:bodyPr>
          <a:lstStyle/>
          <a:p>
            <a:pPr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Self Monitoring</a:t>
            </a:r>
          </a:p>
          <a:p>
            <a:pPr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Personalized Structured Meal Plans</a:t>
            </a:r>
          </a:p>
          <a:p>
            <a:pPr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Motivational Interviewing</a:t>
            </a:r>
          </a:p>
          <a:p>
            <a:pPr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Problem Solving</a:t>
            </a:r>
          </a:p>
          <a:p>
            <a:pPr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Collaborative Goal Setting</a:t>
            </a:r>
          </a:p>
          <a:p>
            <a:pPr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Cognitive Restructuring </a:t>
            </a:r>
          </a:p>
          <a:p>
            <a:pPr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Stimulus Control</a:t>
            </a:r>
          </a:p>
        </p:txBody>
      </p:sp>
      <p:pic>
        <p:nvPicPr>
          <p:cNvPr id="1026" name="Picture 2" descr="Image result for strateg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0" y="5541818"/>
            <a:ext cx="6589776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78525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473200" y="400637"/>
            <a:ext cx="10088880" cy="11233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700" dirty="0">
                <a:solidFill>
                  <a:srgbClr val="85604A"/>
                </a:solidFill>
              </a:rPr>
              <a:t>Self-Monitoring</a:t>
            </a:r>
            <a:endParaRPr sz="4700" dirty="0">
              <a:solidFill>
                <a:srgbClr val="85604A"/>
              </a:solidFill>
            </a:endParaRP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1473200" y="1752600"/>
            <a:ext cx="10439400" cy="7066455"/>
          </a:xfrm>
          <a:prstGeom prst="rect">
            <a:avLst/>
          </a:prstGeom>
        </p:spPr>
        <p:txBody>
          <a:bodyPr>
            <a:normAutofit/>
          </a:bodyPr>
          <a:lstStyle>
            <a:lvl1pPr defTabSz="432308">
              <a:defRPr sz="2294">
                <a:solidFill>
                  <a:srgbClr val="75716F"/>
                </a:solidFill>
              </a:defRPr>
            </a:lvl1pPr>
          </a:lstStyle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What are some examples of things to self-monitor?</a:t>
            </a: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solidFill>
                <a:schemeClr val="tx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What are the potential benefits?</a:t>
            </a: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solidFill>
                <a:schemeClr val="tx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What are the potential drawbacks?</a:t>
            </a:r>
          </a:p>
        </p:txBody>
      </p:sp>
      <p:pic>
        <p:nvPicPr>
          <p:cNvPr id="2052" name="Picture 4" descr="Image result for self monito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14" y="5562600"/>
            <a:ext cx="6792686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244600" y="400637"/>
            <a:ext cx="10317480" cy="11233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700" dirty="0">
                <a:solidFill>
                  <a:srgbClr val="85604A"/>
                </a:solidFill>
              </a:rPr>
              <a:t>Self-Monitoring</a:t>
            </a:r>
            <a:endParaRPr sz="4700" dirty="0">
              <a:solidFill>
                <a:srgbClr val="85604A"/>
              </a:solidFill>
            </a:endParaRP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1244600" y="1524000"/>
            <a:ext cx="11277600" cy="7391400"/>
          </a:xfrm>
          <a:prstGeom prst="rect">
            <a:avLst/>
          </a:prstGeom>
        </p:spPr>
        <p:txBody>
          <a:bodyPr>
            <a:normAutofit/>
          </a:bodyPr>
          <a:lstStyle>
            <a:lvl1pPr defTabSz="432308">
              <a:defRPr sz="2294">
                <a:solidFill>
                  <a:srgbClr val="75716F"/>
                </a:solidFill>
              </a:defRPr>
            </a:lvl1pPr>
          </a:lstStyle>
          <a:p>
            <a:pPr lvl="0" algn="l">
              <a:lnSpc>
                <a:spcPct val="100000"/>
              </a:lnSpc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rgbClr val="75716F"/>
              </a:solidFill>
            </a:endParaRPr>
          </a:p>
          <a:p>
            <a:pPr marL="457200" indent="-4572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Use it to support autonomous self monitoring, identify patterns, triggers, affirms successes, and to assist with problem solving and goal setting</a:t>
            </a:r>
          </a:p>
          <a:p>
            <a:pPr marL="457200" indent="-4572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0" indent="-4572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In the beginning, provide strong rationale, resources, and instructions for self-monitoring (Their idea and a WOOP recommended)</a:t>
            </a:r>
          </a:p>
          <a:p>
            <a:pPr marL="457200" lvl="0" indent="-4572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0" indent="-4572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chemeClr val="tx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0" indent="-4572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2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The amount of feedback required, typically diminishes as patient/client skill improves</a:t>
            </a:r>
          </a:p>
        </p:txBody>
      </p:sp>
    </p:spTree>
    <p:extLst>
      <p:ext uri="{BB962C8B-B14F-4D97-AF65-F5344CB8AC3E}">
        <p14:creationId xmlns:p14="http://schemas.microsoft.com/office/powerpoint/2010/main" val="363552362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52400"/>
            <a:ext cx="10241280" cy="2113280"/>
          </a:xfrm>
        </p:spPr>
        <p:txBody>
          <a:bodyPr>
            <a:normAutofit fontScale="90000"/>
          </a:bodyPr>
          <a:lstStyle/>
          <a:p>
            <a:r>
              <a:rPr lang="en-US" dirty="0"/>
              <a:t>Scrip for Counseling Someone about keeping a Food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905000"/>
            <a:ext cx="12039600" cy="7696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Client: Of all the things we’ve talked about trying, I like the idea of using my fit bit to track my foods is the best idea.</a:t>
            </a:r>
          </a:p>
          <a:p>
            <a:pPr marL="0" indent="0">
              <a:buNone/>
            </a:pPr>
            <a:r>
              <a:rPr lang="en-US" dirty="0"/>
              <a:t>RDN: Remind me why you think this is important to try.</a:t>
            </a:r>
          </a:p>
          <a:p>
            <a:pPr marL="0" indent="0">
              <a:buNone/>
            </a:pPr>
            <a:r>
              <a:rPr lang="en-US" dirty="0"/>
              <a:t>Client: I know I will think twice about snacking if I have to record it and I know I need to get on to a better routine. </a:t>
            </a:r>
          </a:p>
          <a:p>
            <a:pPr marL="0" indent="0">
              <a:buNone/>
            </a:pPr>
            <a:r>
              <a:rPr lang="en-US" dirty="0"/>
              <a:t>RDN: Keeping a food record for a week will help you toward getting a more organized eating routine going. Any other reasons you think this is important?</a:t>
            </a:r>
          </a:p>
          <a:p>
            <a:pPr marL="0" indent="0">
              <a:buNone/>
            </a:pPr>
            <a:r>
              <a:rPr lang="en-US" dirty="0"/>
              <a:t>Client: I really do know what to do and I’m not doing it. This will help with figuring out why I don’t you know? </a:t>
            </a:r>
          </a:p>
          <a:p>
            <a:pPr marL="0" indent="0">
              <a:buNone/>
            </a:pPr>
            <a:r>
              <a:rPr lang="en-US" dirty="0"/>
              <a:t>RDN: It might help you discover some of the psychological things that might be going on. </a:t>
            </a:r>
          </a:p>
          <a:p>
            <a:pPr marL="0" indent="0">
              <a:buNone/>
            </a:pPr>
            <a:r>
              <a:rPr lang="en-US" dirty="0"/>
              <a:t>Client: Yes. </a:t>
            </a:r>
          </a:p>
          <a:p>
            <a:pPr marL="0" indent="0">
              <a:buNone/>
            </a:pPr>
            <a:r>
              <a:rPr lang="en-US" dirty="0"/>
              <a:t>RDN: May a make a recommendation? </a:t>
            </a:r>
          </a:p>
          <a:p>
            <a:pPr marL="0" indent="0">
              <a:buNone/>
            </a:pPr>
            <a:r>
              <a:rPr lang="en-US" dirty="0"/>
              <a:t>Client: Of course.  </a:t>
            </a:r>
          </a:p>
        </p:txBody>
      </p:sp>
    </p:spTree>
    <p:extLst>
      <p:ext uri="{BB962C8B-B14F-4D97-AF65-F5344CB8AC3E}">
        <p14:creationId xmlns:p14="http://schemas.microsoft.com/office/powerpoint/2010/main" val="3227173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52400"/>
            <a:ext cx="12115800" cy="2113280"/>
          </a:xfrm>
        </p:spPr>
        <p:txBody>
          <a:bodyPr>
            <a:normAutofit fontScale="90000"/>
          </a:bodyPr>
          <a:lstStyle/>
          <a:p>
            <a:r>
              <a:rPr lang="en-US" dirty="0"/>
              <a:t>Continue Scrip for Counseling Someone about keeping a Food Record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905000"/>
            <a:ext cx="12039600" cy="7696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RDN: Is their room in the app to also record what your thinking and feeling when, say, you eat well and when you eat less well? </a:t>
            </a:r>
          </a:p>
          <a:p>
            <a:pPr marL="0" indent="0">
              <a:buNone/>
            </a:pPr>
            <a:r>
              <a:rPr lang="en-US" dirty="0"/>
              <a:t>Client: Let’s see. Yes…looks like you can. That’s a good idea. I’ll do that too. </a:t>
            </a:r>
          </a:p>
          <a:p>
            <a:pPr marL="0" indent="0">
              <a:buNone/>
            </a:pPr>
            <a:r>
              <a:rPr lang="en-US" dirty="0"/>
              <a:t>RDN: You have strong reasons and a plan. (pause) On a scale from on to 10…10 being totally confident about being able to do this and zero being not at all confident…how confident are you that you’ll be able to record </a:t>
            </a:r>
            <a:r>
              <a:rPr lang="en-US" b="1" i="1" dirty="0"/>
              <a:t>all</a:t>
            </a:r>
            <a:r>
              <a:rPr lang="en-US" dirty="0"/>
              <a:t> food intake and also make notes both when things go well and when things don’t go well. </a:t>
            </a:r>
          </a:p>
          <a:p>
            <a:pPr marL="0" indent="0">
              <a:buNone/>
            </a:pPr>
            <a:r>
              <a:rPr lang="en-US" dirty="0"/>
              <a:t>Client: About a 7. </a:t>
            </a:r>
          </a:p>
          <a:p>
            <a:pPr marL="0" indent="0">
              <a:buNone/>
            </a:pPr>
            <a:r>
              <a:rPr lang="en-US" dirty="0"/>
              <a:t>RDN: Tell me why a 7 instead of a 10. </a:t>
            </a:r>
          </a:p>
          <a:p>
            <a:pPr marL="0" indent="0">
              <a:buNone/>
            </a:pPr>
            <a:r>
              <a:rPr lang="en-US" dirty="0"/>
              <a:t>Client: It will be  pain and I won’t want to record things especially on the weekends.  </a:t>
            </a:r>
          </a:p>
          <a:p>
            <a:pPr marL="0" indent="0">
              <a:buNone/>
            </a:pPr>
            <a:r>
              <a:rPr lang="en-US" dirty="0"/>
              <a:t>RDN: Nodding looking interested.  </a:t>
            </a:r>
          </a:p>
          <a:p>
            <a:pPr marL="0" indent="0">
              <a:buNone/>
            </a:pPr>
            <a:r>
              <a:rPr lang="en-US" dirty="0"/>
              <a:t>Client: On the weekends I tend to drink a lot of wine and I won’t want to record that plus my days will be less structured.  </a:t>
            </a:r>
          </a:p>
        </p:txBody>
      </p:sp>
    </p:spTree>
    <p:extLst>
      <p:ext uri="{BB962C8B-B14F-4D97-AF65-F5344CB8AC3E}">
        <p14:creationId xmlns:p14="http://schemas.microsoft.com/office/powerpoint/2010/main" val="2899255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400" y="152400"/>
            <a:ext cx="12115800" cy="2113280"/>
          </a:xfrm>
        </p:spPr>
        <p:txBody>
          <a:bodyPr>
            <a:normAutofit fontScale="90000"/>
          </a:bodyPr>
          <a:lstStyle/>
          <a:p>
            <a:r>
              <a:rPr lang="en-US" dirty="0"/>
              <a:t>Continue Scrip for Counseling Someone about keeping a Food Record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905000"/>
            <a:ext cx="12039600" cy="7696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RDN: Do you think it’s important to record what happens on weekends? </a:t>
            </a:r>
          </a:p>
          <a:p>
            <a:pPr marL="0" indent="0">
              <a:buNone/>
            </a:pPr>
            <a:r>
              <a:rPr lang="en-US" dirty="0"/>
              <a:t>Client: Yes. Definitely. That’s where the problems are. </a:t>
            </a:r>
          </a:p>
          <a:p>
            <a:pPr marL="0" indent="0">
              <a:buNone/>
            </a:pPr>
            <a:r>
              <a:rPr lang="en-US" dirty="0"/>
              <a:t>RDN: You really know yourself. (pause and mean it) What ideas do you have for overcoming this problem? </a:t>
            </a:r>
          </a:p>
          <a:p>
            <a:pPr marL="0" indent="0">
              <a:buNone/>
            </a:pPr>
            <a:r>
              <a:rPr lang="en-US" dirty="0"/>
              <a:t>Client: I don’t really know--Maybe I could set an alarm on my phone for when I will do it and ask my girl friend to do it with me.  </a:t>
            </a:r>
          </a:p>
          <a:p>
            <a:pPr marL="0" indent="0">
              <a:buNone/>
            </a:pPr>
            <a:r>
              <a:rPr lang="en-US" dirty="0"/>
              <a:t>RDN: Those sound like good ideas. When would you ask her and when would you do it together? </a:t>
            </a:r>
          </a:p>
          <a:p>
            <a:pPr marL="0" indent="0">
              <a:buNone/>
            </a:pPr>
            <a:r>
              <a:rPr lang="en-US" dirty="0"/>
              <a:t>Client: I could ask her tonight and we could do it right before we start making dinner on Friday and Saturday. </a:t>
            </a:r>
          </a:p>
          <a:p>
            <a:pPr marL="0" indent="0">
              <a:buNone/>
            </a:pPr>
            <a:r>
              <a:rPr lang="en-US" dirty="0"/>
              <a:t>RDN: I like how you nailed this down to a specific time. It’s and “if” “then”-type plan,</a:t>
            </a:r>
            <a:r>
              <a:rPr lang="en-US" b="1" dirty="0"/>
              <a:t> If </a:t>
            </a:r>
            <a:r>
              <a:rPr lang="en-US" dirty="0"/>
              <a:t>it’s time to make dinner, </a:t>
            </a:r>
            <a:r>
              <a:rPr lang="en-US" b="1" dirty="0"/>
              <a:t>then</a:t>
            </a:r>
            <a:r>
              <a:rPr lang="en-US" dirty="0"/>
              <a:t> we will record what we’ve eaten so far and also anything thoughts we had about when we ate so far. Do I have that right?  </a:t>
            </a:r>
          </a:p>
          <a:p>
            <a:pPr marL="0" indent="0">
              <a:buNone/>
            </a:pPr>
            <a:r>
              <a:rPr lang="en-US" dirty="0"/>
              <a:t>Client: Yes. It’s ambitious but I think I can do it and she will do it.</a:t>
            </a:r>
          </a:p>
          <a:p>
            <a:pPr marL="0" indent="0">
              <a:buNone/>
            </a:pPr>
            <a:r>
              <a:rPr lang="en-US" dirty="0"/>
              <a:t>RDN: I’ll send you a summary of your plan and next week you’ll let me know how it went. Even if it doesn’t work, at least we will have learned something.  </a:t>
            </a:r>
          </a:p>
        </p:txBody>
      </p:sp>
    </p:spTree>
    <p:extLst>
      <p:ext uri="{BB962C8B-B14F-4D97-AF65-F5344CB8AC3E}">
        <p14:creationId xmlns:p14="http://schemas.microsoft.com/office/powerpoint/2010/main" val="3730995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016000" y="400637"/>
            <a:ext cx="11658600" cy="10471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700" dirty="0">
                <a:solidFill>
                  <a:srgbClr val="85604A"/>
                </a:solidFill>
              </a:rPr>
              <a:t>Structured Meal Plans &amp; Meal Replacements</a:t>
            </a:r>
            <a:endParaRPr sz="4700" dirty="0">
              <a:solidFill>
                <a:srgbClr val="85604A"/>
              </a:solidFill>
            </a:endParaRP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1016000" y="1981200"/>
            <a:ext cx="11277600" cy="6228255"/>
          </a:xfrm>
          <a:prstGeom prst="rect">
            <a:avLst/>
          </a:prstGeom>
        </p:spPr>
        <p:txBody>
          <a:bodyPr>
            <a:normAutofit/>
          </a:bodyPr>
          <a:lstStyle>
            <a:lvl1pPr defTabSz="432308">
              <a:defRPr sz="2294">
                <a:solidFill>
                  <a:srgbClr val="75716F"/>
                </a:solidFill>
              </a:defRPr>
            </a:lvl1pPr>
          </a:lstStyle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What are some examples of meal plans and replacements? </a:t>
            </a: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solidFill>
                <a:schemeClr val="tx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What types of clients might benefit?</a:t>
            </a: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solidFill>
                <a:schemeClr val="tx1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tx1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What are the drawback of structured meal plans and meal replacements? </a:t>
            </a: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200" dirty="0">
              <a:solidFill>
                <a:srgbClr val="75716F"/>
              </a:solidFill>
            </a:endParaRPr>
          </a:p>
        </p:txBody>
      </p:sp>
      <p:pic>
        <p:nvPicPr>
          <p:cNvPr id="3076" name="Picture 4" descr="Image result for meal pla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502" y="5486400"/>
            <a:ext cx="6194425" cy="396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78456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320800" y="400637"/>
            <a:ext cx="11684000" cy="11233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700" dirty="0">
                <a:solidFill>
                  <a:srgbClr val="85604A"/>
                </a:solidFill>
              </a:rPr>
              <a:t>Structured Meal Plans &amp; Meal Replacements</a:t>
            </a:r>
            <a:endParaRPr sz="4700" dirty="0">
              <a:solidFill>
                <a:srgbClr val="85604A"/>
              </a:solidFill>
            </a:endParaRP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1016000" y="1905000"/>
            <a:ext cx="11734800" cy="6228255"/>
          </a:xfrm>
          <a:prstGeom prst="rect">
            <a:avLst/>
          </a:prstGeom>
        </p:spPr>
        <p:txBody>
          <a:bodyPr>
            <a:noAutofit/>
          </a:bodyPr>
          <a:lstStyle>
            <a:lvl1pPr defTabSz="432308">
              <a:defRPr sz="2294">
                <a:solidFill>
                  <a:srgbClr val="75716F"/>
                </a:solidFill>
              </a:defRPr>
            </a:lvl1pPr>
          </a:lstStyle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Provide in response to client’s need for and interest in</a:t>
            </a: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Provide rationale and describe how it’s developed</a:t>
            </a: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Collaboratively develop</a:t>
            </a: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Collaboratively anticipate challenges, ideas for overcoming, and ideas for getting back on track</a:t>
            </a: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Agree on indicators: the is plan working; the plan isn’t working; what to do if the plan isn’t working; and follow-up. </a:t>
            </a:r>
          </a:p>
        </p:txBody>
      </p:sp>
    </p:spTree>
    <p:extLst>
      <p:ext uri="{BB962C8B-B14F-4D97-AF65-F5344CB8AC3E}">
        <p14:creationId xmlns:p14="http://schemas.microsoft.com/office/powerpoint/2010/main" val="165148498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320800" y="400637"/>
            <a:ext cx="11684000" cy="11233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700" dirty="0">
                <a:solidFill>
                  <a:srgbClr val="85604A"/>
                </a:solidFill>
              </a:rPr>
              <a:t>Structured Meal Planning Resources</a:t>
            </a:r>
            <a:endParaRPr sz="4700" dirty="0">
              <a:solidFill>
                <a:srgbClr val="85604A"/>
              </a:solidFill>
            </a:endParaRP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1016000" y="1905000"/>
            <a:ext cx="11734800" cy="6228255"/>
          </a:xfrm>
          <a:prstGeom prst="rect">
            <a:avLst/>
          </a:prstGeom>
        </p:spPr>
        <p:txBody>
          <a:bodyPr>
            <a:noAutofit/>
          </a:bodyPr>
          <a:lstStyle>
            <a:lvl1pPr defTabSz="432308">
              <a:defRPr sz="2294">
                <a:solidFill>
                  <a:srgbClr val="75716F"/>
                </a:solidFill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Interactive DRI for Healthcare professionals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 tooltip="Interactive DRI"/>
              </a:rPr>
              <a:t>http://fnic.nal.usda.gov/fnic/interactiveDRI/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Choose My Plate to find exchange menu plans.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 tooltip="Daily Food Plans"/>
              </a:rPr>
              <a:t>http://www.choosemyplate.gov/tools-daily-food-plans 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Serving sizes for the exchanges. </a:t>
            </a:r>
          </a:p>
          <a:p>
            <a:pPr algn="l"/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 tooltip="Exchange serving sizes"/>
              </a:rPr>
              <a:t>https://www.nhlbi.nih.gov/health/educational/lose_wt/eat/fd_exch.htm 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 run a diet analysis use the Canadian government site.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 tooltip="https://www.eatracker.ca/"/>
              </a:rPr>
              <a:t>https://www.eatracker.ca/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68256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068" y="152400"/>
            <a:ext cx="10241280" cy="2113280"/>
          </a:xfrm>
        </p:spPr>
        <p:txBody>
          <a:bodyPr/>
          <a:lstStyle/>
          <a:p>
            <a:r>
              <a:rPr lang="en-US" dirty="0"/>
              <a:t>Practice Collaboratively Developing a Menu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068" y="2076026"/>
            <a:ext cx="11864932" cy="72965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Client: I think having a structured meal plan to go by will help me get started on a consistent carb diet. </a:t>
            </a:r>
          </a:p>
          <a:p>
            <a:pPr marL="0" indent="0">
              <a:buNone/>
            </a:pPr>
            <a:r>
              <a:rPr lang="en-US" dirty="0"/>
              <a:t>RDN: You are really determined to beat diabetes. </a:t>
            </a:r>
          </a:p>
          <a:p>
            <a:pPr marL="0" indent="0">
              <a:buNone/>
            </a:pPr>
            <a:r>
              <a:rPr lang="en-US" dirty="0"/>
              <a:t>Client: Yes. </a:t>
            </a:r>
          </a:p>
          <a:p>
            <a:pPr marL="0" indent="0">
              <a:buNone/>
            </a:pPr>
            <a:r>
              <a:rPr lang="en-US" dirty="0"/>
              <a:t>RDN: To help me develop this, it would be helpful for me to know what is typical for you. That way I can come-up with something that is responsive to your routines and culture. Can you take me through a typical day or eating and drinking? </a:t>
            </a:r>
          </a:p>
          <a:p>
            <a:pPr marL="0" indent="0">
              <a:buNone/>
            </a:pPr>
            <a:r>
              <a:rPr lang="en-US" dirty="0"/>
              <a:t>Client: </a:t>
            </a:r>
            <a:r>
              <a:rPr lang="en-US" dirty="0" err="1"/>
              <a:t>bla</a:t>
            </a:r>
            <a:r>
              <a:rPr lang="en-US" dirty="0"/>
              <a:t> </a:t>
            </a:r>
            <a:r>
              <a:rPr lang="en-US" dirty="0" err="1"/>
              <a:t>bla</a:t>
            </a:r>
            <a:r>
              <a:rPr lang="en-US" dirty="0"/>
              <a:t> </a:t>
            </a:r>
            <a:r>
              <a:rPr lang="en-US" dirty="0" err="1"/>
              <a:t>bla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RDN: to summarize, your first meal is at about 10 am. You typically have…</a:t>
            </a:r>
            <a:r>
              <a:rPr lang="en-US" dirty="0" err="1"/>
              <a:t>bla</a:t>
            </a:r>
            <a:r>
              <a:rPr lang="en-US" dirty="0"/>
              <a:t> </a:t>
            </a:r>
            <a:r>
              <a:rPr lang="en-US" dirty="0" err="1"/>
              <a:t>bla</a:t>
            </a:r>
            <a:r>
              <a:rPr lang="en-US" dirty="0"/>
              <a:t> </a:t>
            </a:r>
            <a:r>
              <a:rPr lang="en-US" dirty="0" err="1"/>
              <a:t>bla</a:t>
            </a:r>
            <a:r>
              <a:rPr lang="en-US" dirty="0"/>
              <a:t>. Pause. What modifications to that patterns would you like me to make?  </a:t>
            </a:r>
          </a:p>
          <a:p>
            <a:pPr marL="0" indent="0">
              <a:buNone/>
            </a:pPr>
            <a:r>
              <a:rPr lang="en-US" dirty="0"/>
              <a:t>Continue using your brilliance.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490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135246" y="0"/>
            <a:ext cx="10088880" cy="12757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700" dirty="0"/>
              <a:t>Problem Solving</a:t>
            </a:r>
            <a:endParaRPr sz="4700" dirty="0">
              <a:solidFill>
                <a:srgbClr val="85604A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00" y="2667000"/>
            <a:ext cx="7325148" cy="599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9432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135246" y="0"/>
            <a:ext cx="10088880" cy="12757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4700" dirty="0"/>
              <a:t>Problem Solving</a:t>
            </a:r>
            <a:endParaRPr sz="4700" dirty="0">
              <a:solidFill>
                <a:srgbClr val="85604A"/>
              </a:solidFill>
            </a:endParaRPr>
          </a:p>
        </p:txBody>
      </p:sp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1016000" y="1676400"/>
            <a:ext cx="10929754" cy="7609780"/>
          </a:xfrm>
          <a:prstGeom prst="rect">
            <a:avLst/>
          </a:prstGeom>
        </p:spPr>
        <p:txBody>
          <a:bodyPr>
            <a:noAutofit/>
          </a:bodyPr>
          <a:lstStyle>
            <a:lvl1pPr defTabSz="432308">
              <a:defRPr sz="2294">
                <a:solidFill>
                  <a:srgbClr val="75716F"/>
                </a:solidFill>
              </a:defRPr>
            </a:lvl1pPr>
          </a:lstStyle>
          <a:p>
            <a:pPr lvl="0" algn="l"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Work collaboratively with client to:</a:t>
            </a:r>
          </a:p>
          <a:p>
            <a:pPr marL="571500" lvl="0" indent="-571500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lvl="0" indent="-5715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Define the problem (consider shame and use competent language) </a:t>
            </a:r>
          </a:p>
          <a:p>
            <a:pPr marL="571500" lvl="0" indent="-5715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lvl="0" indent="-5715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Brainstorm solutions</a:t>
            </a:r>
          </a:p>
          <a:p>
            <a:pPr marL="571500" lvl="0" indent="-5715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lvl="0" indent="-5715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Weigh pros/cons of potential solutions</a:t>
            </a:r>
          </a:p>
          <a:p>
            <a:pPr marL="571500" lvl="0" indent="-5715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lvl="0" indent="-5715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Select/implement strategy</a:t>
            </a:r>
          </a:p>
          <a:p>
            <a:pPr marL="571500" lvl="0" indent="-5715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lvl="0" indent="-5715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Evaluate outcomes</a:t>
            </a:r>
          </a:p>
          <a:p>
            <a:pPr marL="571500" lvl="0" indent="-5715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lvl="0" indent="-571500" algn="l">
              <a:buFont typeface="Arial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Adjust strategy</a:t>
            </a:r>
            <a:endParaRPr sz="3600" dirty="0">
              <a:solidFill>
                <a:srgbClr val="75716F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89103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Competent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2209800"/>
            <a:ext cx="10678160" cy="7239000"/>
          </a:xfrm>
        </p:spPr>
        <p:txBody>
          <a:bodyPr>
            <a:normAutofit/>
          </a:bodyPr>
          <a:lstStyle/>
          <a:p>
            <a:r>
              <a:rPr lang="en-US" dirty="0"/>
              <a:t>Over weight instead of obesity. Severely overweight instead of morbid obesity. </a:t>
            </a:r>
          </a:p>
          <a:p>
            <a:r>
              <a:rPr lang="en-US" dirty="0"/>
              <a:t>Nutrition rehabilitation instead of counseling</a:t>
            </a:r>
          </a:p>
          <a:p>
            <a:r>
              <a:rPr lang="en-US" dirty="0"/>
              <a:t>Energy instead of carbohydrates</a:t>
            </a:r>
          </a:p>
          <a:p>
            <a:r>
              <a:rPr lang="en-US" dirty="0"/>
              <a:t>Fuel instead of calories</a:t>
            </a:r>
          </a:p>
          <a:p>
            <a:r>
              <a:rPr lang="en-US" dirty="0"/>
              <a:t>“With nutrients, the body has amazing abilities to heal and get back on track.”</a:t>
            </a:r>
          </a:p>
          <a:p>
            <a:r>
              <a:rPr lang="en-US" dirty="0"/>
              <a:t>“Nutrition rehabilitation can take 1-2 difficult years. Unfortunately, the brain is usually the last thing to respond to nutrition rehabilitation. We can’t go part way with this. I’m thinking of meeting weekly for a month or so and then monthly for at least 6 months. What do you think?” </a:t>
            </a:r>
          </a:p>
        </p:txBody>
      </p:sp>
    </p:spTree>
    <p:extLst>
      <p:ext uri="{BB962C8B-B14F-4D97-AF65-F5344CB8AC3E}">
        <p14:creationId xmlns:p14="http://schemas.microsoft.com/office/powerpoint/2010/main" val="410835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Helping a Client Problem-Solve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Failure to thrive child. </a:t>
            </a:r>
          </a:p>
        </p:txBody>
      </p:sp>
    </p:spTree>
    <p:extLst>
      <p:ext uri="{BB962C8B-B14F-4D97-AF65-F5344CB8AC3E}">
        <p14:creationId xmlns:p14="http://schemas.microsoft.com/office/powerpoint/2010/main" val="1308834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228600"/>
            <a:ext cx="10795000" cy="1143000"/>
          </a:xfrm>
        </p:spPr>
        <p:txBody>
          <a:bodyPr>
            <a:normAutofit/>
          </a:bodyPr>
          <a:lstStyle/>
          <a:p>
            <a:r>
              <a:rPr lang="en-US" sz="5400" dirty="0"/>
              <a:t>Supporting Social Support</a:t>
            </a:r>
          </a:p>
        </p:txBody>
      </p:sp>
      <p:pic>
        <p:nvPicPr>
          <p:cNvPr id="4098" name="Picture 2" descr="Image result for social supp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2438400"/>
            <a:ext cx="88011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99639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228600"/>
            <a:ext cx="10795000" cy="1143000"/>
          </a:xfrm>
        </p:spPr>
        <p:txBody>
          <a:bodyPr>
            <a:normAutofit/>
          </a:bodyPr>
          <a:lstStyle/>
          <a:p>
            <a:r>
              <a:rPr lang="en-US" sz="5400" dirty="0"/>
              <a:t>Supporting Social Support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0800000" flipV="1">
            <a:off x="1104900" y="1676400"/>
            <a:ext cx="11461494" cy="7543799"/>
          </a:xfrm>
        </p:spPr>
        <p:txBody>
          <a:bodyPr>
            <a:normAutofit/>
          </a:bodyPr>
          <a:lstStyle/>
          <a:p>
            <a:pPr marL="457200" indent="-4572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Establish a collaborative relationship</a:t>
            </a:r>
          </a:p>
          <a:p>
            <a:pPr algn="l"/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Assist client to identify family/community support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Provide role-play and resources to help clients further their social skills (assertiveness, making new friends, conflict resolution…)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Conduct education in group and support participants’ connection/sense of community 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Encourage family involvement</a:t>
            </a:r>
          </a:p>
        </p:txBody>
      </p:sp>
    </p:spTree>
    <p:extLst>
      <p:ext uri="{BB962C8B-B14F-4D97-AF65-F5344CB8AC3E}">
        <p14:creationId xmlns:p14="http://schemas.microsoft.com/office/powerpoint/2010/main" val="315160634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152400"/>
            <a:ext cx="10241280" cy="2113280"/>
          </a:xfrm>
        </p:spPr>
        <p:txBody>
          <a:bodyPr/>
          <a:lstStyle/>
          <a:p>
            <a:r>
              <a:rPr lang="en-US" dirty="0"/>
              <a:t>Practice Coaching a Client to Elicit More Social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2265680"/>
            <a:ext cx="12039600" cy="73355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RDN: what are your ideas for getting the social support you need? </a:t>
            </a:r>
          </a:p>
          <a:p>
            <a:pPr marL="0" indent="0">
              <a:buNone/>
            </a:pPr>
            <a:r>
              <a:rPr lang="en-US" dirty="0"/>
              <a:t>Client: I really want my family to help me out. That would make all the difference. </a:t>
            </a:r>
          </a:p>
          <a:p>
            <a:pPr marL="0" indent="0">
              <a:buNone/>
            </a:pPr>
            <a:r>
              <a:rPr lang="en-US" dirty="0"/>
              <a:t>RDN: You know that the social support really makes a difference for you. (Pause). But it’s not that easy. Even people who want to help don’t always know how to. </a:t>
            </a:r>
          </a:p>
          <a:p>
            <a:pPr marL="0" indent="0">
              <a:buNone/>
            </a:pPr>
            <a:r>
              <a:rPr lang="en-US" dirty="0"/>
              <a:t>Client: That’s true. </a:t>
            </a:r>
          </a:p>
          <a:p>
            <a:pPr marL="0" indent="0">
              <a:buNone/>
            </a:pPr>
            <a:r>
              <a:rPr lang="en-US" dirty="0"/>
              <a:t>RDN: What would you say are the most helpful things people can do that would help you? </a:t>
            </a:r>
          </a:p>
          <a:p>
            <a:pPr marL="0" indent="0">
              <a:buNone/>
            </a:pPr>
            <a:r>
              <a:rPr lang="en-US" dirty="0"/>
              <a:t>Client: I guess I need my family to build this up and not make fun of me. </a:t>
            </a:r>
          </a:p>
          <a:p>
            <a:pPr marL="0" indent="0">
              <a:buNone/>
            </a:pPr>
            <a:r>
              <a:rPr lang="en-US" dirty="0"/>
              <a:t>RDN nodding. Totally makes sense. What does that look like? </a:t>
            </a:r>
          </a:p>
          <a:p>
            <a:pPr marL="0" indent="0">
              <a:buNone/>
            </a:pPr>
            <a:r>
              <a:rPr lang="en-US" dirty="0"/>
              <a:t>Client: They would be more like you (laughing) they would notice when I try and they would be accepting when I failed. </a:t>
            </a:r>
          </a:p>
          <a:p>
            <a:pPr marL="0" indent="0">
              <a:buNone/>
            </a:pPr>
            <a:r>
              <a:rPr lang="en-US" dirty="0"/>
              <a:t>RDN: A few words of encouragement and some empathy would go a long way. </a:t>
            </a:r>
          </a:p>
          <a:p>
            <a:pPr marL="0" indent="0">
              <a:buNone/>
            </a:pPr>
            <a:r>
              <a:rPr lang="en-US" dirty="0"/>
              <a:t>Client: Yes. </a:t>
            </a:r>
          </a:p>
          <a:p>
            <a:pPr marL="0" indent="0">
              <a:buNone/>
            </a:pPr>
            <a:r>
              <a:rPr lang="en-US" dirty="0"/>
              <a:t>RDN: I have a hand-out summary of how to do that and there is even a book on emotional intelligence. Do you think your family would read the hand-out?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90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152400"/>
            <a:ext cx="10241280" cy="2113280"/>
          </a:xfrm>
        </p:spPr>
        <p:txBody>
          <a:bodyPr/>
          <a:lstStyle/>
          <a:p>
            <a:r>
              <a:rPr lang="en-US" dirty="0"/>
              <a:t>Practice Coaching a Client to Elicit More Social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2265680"/>
            <a:ext cx="12039600" cy="73355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Client: They would read the hand-out. </a:t>
            </a:r>
          </a:p>
          <a:p>
            <a:pPr marL="0" indent="0">
              <a:buNone/>
            </a:pPr>
            <a:r>
              <a:rPr lang="en-US" dirty="0"/>
              <a:t>RDN: I have another idea too. Okay to share it? </a:t>
            </a:r>
          </a:p>
          <a:p>
            <a:pPr marL="0" indent="0">
              <a:buNone/>
            </a:pPr>
            <a:r>
              <a:rPr lang="en-US" dirty="0"/>
              <a:t>Client: sure. </a:t>
            </a:r>
          </a:p>
          <a:p>
            <a:pPr marL="0" indent="0">
              <a:buNone/>
            </a:pPr>
            <a:r>
              <a:rPr lang="en-US" dirty="0"/>
              <a:t>RDN: What if you became super at helping your family with their goals…you could be a role model for them. </a:t>
            </a:r>
          </a:p>
          <a:p>
            <a:pPr marL="0" indent="0">
              <a:buNone/>
            </a:pPr>
            <a:r>
              <a:rPr lang="en-US" dirty="0"/>
              <a:t>Client: I would need to know their goals. I don’t know whether my son has any. Laughs.  </a:t>
            </a:r>
          </a:p>
          <a:p>
            <a:pPr marL="0" indent="0">
              <a:buNone/>
            </a:pPr>
            <a:r>
              <a:rPr lang="en-US" dirty="0"/>
              <a:t>RDN nodding: You would need to know their goals. You would need to be the family leader on getting better at supporting each other. </a:t>
            </a:r>
          </a:p>
          <a:p>
            <a:pPr marL="0" indent="0">
              <a:buNone/>
            </a:pPr>
            <a:r>
              <a:rPr lang="en-US" dirty="0"/>
              <a:t>Client: Makes sense. Does your handout teach me that? </a:t>
            </a:r>
          </a:p>
          <a:p>
            <a:pPr marL="0" indent="0">
              <a:buNone/>
            </a:pPr>
            <a:r>
              <a:rPr lang="en-US" dirty="0"/>
              <a:t>RDN: It gives ideas. If you’re serous about creating a more supportive family environment, and I think it’s a brilliant idea, you probably need coaching by someone who specializes in this—like a family counselor. </a:t>
            </a:r>
          </a:p>
          <a:p>
            <a:pPr marL="0" indent="0">
              <a:buNone/>
            </a:pPr>
            <a:r>
              <a:rPr lang="en-US" dirty="0"/>
              <a:t>Client: You know, I think it might be worth it to do that. </a:t>
            </a:r>
          </a:p>
          <a:p>
            <a:pPr marL="0" indent="0">
              <a:buNone/>
            </a:pPr>
            <a:r>
              <a:rPr lang="en-US" dirty="0"/>
              <a:t>RDN: Honestly, I think all families need that and you’re smart to actually act on the idea. </a:t>
            </a:r>
          </a:p>
        </p:txBody>
      </p:sp>
    </p:spTree>
    <p:extLst>
      <p:ext uri="{BB962C8B-B14F-4D97-AF65-F5344CB8AC3E}">
        <p14:creationId xmlns:p14="http://schemas.microsoft.com/office/powerpoint/2010/main" val="4227604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10795000" cy="1181100"/>
          </a:xfrm>
        </p:spPr>
        <p:txBody>
          <a:bodyPr>
            <a:normAutofit/>
          </a:bodyPr>
          <a:lstStyle/>
          <a:p>
            <a:r>
              <a:rPr lang="en-US" sz="5400" dirty="0"/>
              <a:t>Goal Setting/Experiments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600" y="1981200"/>
            <a:ext cx="11658600" cy="7772400"/>
          </a:xfrm>
        </p:spPr>
        <p:txBody>
          <a:bodyPr>
            <a:noAutofit/>
          </a:bodyPr>
          <a:lstStyle/>
          <a:p>
            <a:pPr algn="l">
              <a:spcBef>
                <a:spcPts val="1800"/>
              </a:spcBef>
              <a:buFont typeface="Arial" pitchFamily="34" charset="0"/>
              <a:buChar char="•"/>
            </a:pPr>
            <a:endParaRPr lang="en-US" sz="2800" dirty="0"/>
          </a:p>
          <a:p>
            <a:pPr algn="l">
              <a:spcBef>
                <a:spcPts val="1800"/>
              </a:spcBef>
              <a:buFont typeface="Arial" pitchFamily="34" charset="0"/>
              <a:buChar char="•"/>
            </a:pPr>
            <a:endParaRPr lang="en-US" sz="2800" dirty="0"/>
          </a:p>
        </p:txBody>
      </p:sp>
      <p:pic>
        <p:nvPicPr>
          <p:cNvPr id="5122" name="Picture 2" descr="Image result for Goal set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2514600"/>
            <a:ext cx="95250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62093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10795000" cy="1181100"/>
          </a:xfrm>
        </p:spPr>
        <p:txBody>
          <a:bodyPr>
            <a:normAutofit/>
          </a:bodyPr>
          <a:lstStyle/>
          <a:p>
            <a:r>
              <a:rPr lang="en-US" sz="5400" dirty="0"/>
              <a:t>Goal Setting/Experiments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600" y="1981200"/>
            <a:ext cx="11658600" cy="7772400"/>
          </a:xfrm>
        </p:spPr>
        <p:txBody>
          <a:bodyPr>
            <a:noAutofit/>
          </a:bodyPr>
          <a:lstStyle/>
          <a:p>
            <a:pPr marL="754380" indent="-571500" algn="l">
              <a:spcBef>
                <a:spcPts val="1800"/>
              </a:spcBef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Coach client on goal setting skills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75438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Provide tracking resources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75438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Probe pros and cons, importance and confidence of proposed goals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75438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Assist with planning 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75438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Encourage realistic steps and building supportive environments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75438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Encourage curious mindset (rather than punitive) by affirming intended and unintended outcomes</a:t>
            </a:r>
          </a:p>
          <a:p>
            <a:pPr algn="l">
              <a:spcBef>
                <a:spcPts val="1800"/>
              </a:spcBef>
              <a:buFont typeface="Arial" pitchFamily="34" charset="0"/>
              <a:buChar char="•"/>
            </a:pPr>
            <a:endParaRPr lang="en-US" sz="2800" dirty="0"/>
          </a:p>
          <a:p>
            <a:pPr algn="l">
              <a:spcBef>
                <a:spcPts val="1800"/>
              </a:spcBef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270772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64B51-675A-4B7D-947D-ECD8FF513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52400"/>
            <a:ext cx="10241280" cy="2113280"/>
          </a:xfrm>
        </p:spPr>
        <p:txBody>
          <a:bodyPr>
            <a:normAutofit fontScale="90000"/>
          </a:bodyPr>
          <a:lstStyle/>
          <a:p>
            <a:r>
              <a:rPr lang="en-US" dirty="0"/>
              <a:t>Your sedentary friend asks you to help them set a goal for becoming more active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1C069-911C-4C1B-AD9F-4629D37AF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2895600"/>
            <a:ext cx="11811000" cy="6705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Practice collaborative goal setting. </a:t>
            </a:r>
          </a:p>
        </p:txBody>
      </p:sp>
    </p:spTree>
    <p:extLst>
      <p:ext uri="{BB962C8B-B14F-4D97-AF65-F5344CB8AC3E}">
        <p14:creationId xmlns:p14="http://schemas.microsoft.com/office/powerpoint/2010/main" val="2152315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32084"/>
            <a:ext cx="10795000" cy="952500"/>
          </a:xfrm>
        </p:spPr>
        <p:txBody>
          <a:bodyPr>
            <a:normAutofit/>
          </a:bodyPr>
          <a:lstStyle/>
          <a:p>
            <a:r>
              <a:rPr lang="en-US" sz="5400" dirty="0"/>
              <a:t>Stress Management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600" y="1447800"/>
            <a:ext cx="10795000" cy="7391400"/>
          </a:xfrm>
        </p:spPr>
        <p:txBody>
          <a:bodyPr>
            <a:noAutofit/>
          </a:bodyPr>
          <a:lstStyle/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Reaction to stress may cause some clients to lose their appetite and others to overeat. 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The focus is on changing the environment or clients’ responses to the environment. </a:t>
            </a:r>
          </a:p>
          <a:p>
            <a:pPr algn="l">
              <a:spcBef>
                <a:spcPts val="1800"/>
              </a:spcBef>
              <a:buFont typeface="Arial" pitchFamily="34" charset="0"/>
              <a:buChar char="•"/>
            </a:pPr>
            <a:endParaRPr lang="en-US" sz="2800" dirty="0"/>
          </a:p>
        </p:txBody>
      </p:sp>
      <p:pic>
        <p:nvPicPr>
          <p:cNvPr id="6146" name="Picture 2" descr="Image result for stress manag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600" y="4404832"/>
            <a:ext cx="4897582" cy="489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7916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400" y="228600"/>
            <a:ext cx="10795000" cy="1028700"/>
          </a:xfrm>
        </p:spPr>
        <p:txBody>
          <a:bodyPr>
            <a:normAutofit/>
          </a:bodyPr>
          <a:lstStyle/>
          <a:p>
            <a:r>
              <a:rPr lang="en-US" sz="5400" dirty="0"/>
              <a:t>Stress Management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400" y="1600200"/>
            <a:ext cx="12039600" cy="76962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>
                <a:latin typeface="Arial" charset="0"/>
                <a:ea typeface="Arial" charset="0"/>
                <a:cs typeface="Arial" charset="0"/>
              </a:rPr>
              <a:t>Environmental focused strategies may include: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Guidance on planning ahead for eating and exercise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Use of time management skills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Developing a support system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Building skills to prepare quick and healthful “go-to” meals and snacks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Guidance for eating out </a:t>
            </a:r>
          </a:p>
          <a:p>
            <a:pPr algn="l">
              <a:spcBef>
                <a:spcPts val="1800"/>
              </a:spcBef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6483998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571500"/>
            <a:ext cx="10795000" cy="952500"/>
          </a:xfrm>
        </p:spPr>
        <p:txBody>
          <a:bodyPr>
            <a:normAutofit/>
          </a:bodyPr>
          <a:lstStyle/>
          <a:p>
            <a:r>
              <a:rPr lang="en-US" sz="5400" dirty="0"/>
              <a:t>Stress Management continued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600" y="1905000"/>
            <a:ext cx="10795000" cy="69342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>
                <a:latin typeface="Arial" charset="0"/>
                <a:ea typeface="Arial" charset="0"/>
                <a:cs typeface="Arial" charset="0"/>
              </a:rPr>
              <a:t>Emotion -focused strategies may include: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Use of positive self-talk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Building assertiveness in expressing eating desires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Setting realistic goals 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Learning to deal appropriately with emotion-driven eating cravings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Relaxation exercises</a:t>
            </a:r>
          </a:p>
          <a:p>
            <a:pPr algn="l">
              <a:spcBef>
                <a:spcPts val="1800"/>
              </a:spcBef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7367488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Coaching a Client on Non-Food Stress Coping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97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228600"/>
            <a:ext cx="10795000" cy="1295400"/>
          </a:xfrm>
        </p:spPr>
        <p:txBody>
          <a:bodyPr>
            <a:normAutofit/>
          </a:bodyPr>
          <a:lstStyle/>
          <a:p>
            <a:r>
              <a:rPr lang="en-US" sz="5400" dirty="0"/>
              <a:t>Stimulus Control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0" y="2209800"/>
            <a:ext cx="7934003" cy="667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03094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228600"/>
            <a:ext cx="10795000" cy="1295400"/>
          </a:xfrm>
        </p:spPr>
        <p:txBody>
          <a:bodyPr>
            <a:normAutofit/>
          </a:bodyPr>
          <a:lstStyle/>
          <a:p>
            <a:r>
              <a:rPr lang="en-US" sz="5400" dirty="0"/>
              <a:t>Stimulus Control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600" y="1524000"/>
            <a:ext cx="10795000" cy="7315200"/>
          </a:xfrm>
        </p:spPr>
        <p:txBody>
          <a:bodyPr>
            <a:noAutofit/>
          </a:bodyPr>
          <a:lstStyle/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Identifying and modifying social or environmental triggers for undesirable diet and physical activity behaviors 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Reviewing self-monitoring records with clients may help identify triggers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Support client to identify ways to modify the environment or their response to the environment</a:t>
            </a:r>
          </a:p>
          <a:p>
            <a:pPr algn="l">
              <a:spcBef>
                <a:spcPts val="1800"/>
              </a:spcBef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3985125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Advise a Client on Stimulus Control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2800" y="2032000"/>
            <a:ext cx="6052344" cy="756543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80880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304800"/>
            <a:ext cx="10795000" cy="952500"/>
          </a:xfrm>
        </p:spPr>
        <p:txBody>
          <a:bodyPr>
            <a:normAutofit/>
          </a:bodyPr>
          <a:lstStyle/>
          <a:p>
            <a:r>
              <a:rPr lang="en-US" sz="5400" dirty="0"/>
              <a:t>Other Strategies Used in the DPP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600" y="1752600"/>
            <a:ext cx="10795000" cy="7086600"/>
          </a:xfrm>
        </p:spPr>
        <p:txBody>
          <a:bodyPr>
            <a:noAutofit/>
          </a:bodyPr>
          <a:lstStyle/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Lifestyle activity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Time management training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Relapse prevention and coping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Food substitutions or </a:t>
            </a:r>
            <a:r>
              <a:rPr lang="en-US" sz="3600" dirty="0" err="1">
                <a:latin typeface="Arial" charset="0"/>
                <a:ea typeface="Arial" charset="0"/>
                <a:cs typeface="Arial" charset="0"/>
              </a:rPr>
              <a:t>Volumetrics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Label reading</a:t>
            </a:r>
            <a:br>
              <a:rPr lang="en-US" sz="3600" dirty="0">
                <a:latin typeface="Arial" charset="0"/>
                <a:ea typeface="Arial" charset="0"/>
                <a:cs typeface="Arial" charset="0"/>
              </a:rPr>
            </a:br>
            <a:endParaRPr lang="en-US" sz="3600" dirty="0">
              <a:latin typeface="Arial" charset="0"/>
              <a:ea typeface="Arial" charset="0"/>
              <a:cs typeface="Arial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3600" dirty="0">
                <a:latin typeface="Arial" charset="0"/>
                <a:ea typeface="Arial" charset="0"/>
                <a:cs typeface="Arial" charset="0"/>
              </a:rPr>
              <a:t>Target heart rate</a:t>
            </a:r>
          </a:p>
          <a:p>
            <a:pPr algn="l">
              <a:spcBef>
                <a:spcPts val="1800"/>
              </a:spcBef>
              <a:buFont typeface="Arial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91710567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838200"/>
            <a:ext cx="4876800" cy="354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200" y="4495800"/>
            <a:ext cx="7579643" cy="479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138859"/>
      </p:ext>
    </p:extLst>
  </p:cSld>
  <p:clrMapOvr>
    <a:masterClrMapping/>
  </p:clrMapOvr>
  <p:transition spd="med"/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Renaissance">
  <a:themeElements>
    <a:clrScheme name="Renaissance">
      <a:dk1>
        <a:srgbClr val="000000"/>
      </a:dk1>
      <a:lt1>
        <a:srgbClr val="FFFFFF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Dido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959A4C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t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Dido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403</TotalTime>
  <Words>1997</Words>
  <Application>Microsoft Office PowerPoint</Application>
  <PresentationFormat>Custom</PresentationFormat>
  <Paragraphs>194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Avenir Roman</vt:lpstr>
      <vt:lpstr>Franklin Gothic Book</vt:lpstr>
      <vt:lpstr>Verdana</vt:lpstr>
      <vt:lpstr>Zapfino</vt:lpstr>
      <vt:lpstr>Crop</vt:lpstr>
      <vt:lpstr>Nutrition Counseling Strategies</vt:lpstr>
      <vt:lpstr>Review and Warm-up Activity</vt:lpstr>
      <vt:lpstr>Objective: Practice Evidence-Based Strategies in Nutrition Counseling</vt:lpstr>
      <vt:lpstr>Self-Monitoring</vt:lpstr>
      <vt:lpstr>Self-Monitoring</vt:lpstr>
      <vt:lpstr>Scrip for Counseling Someone about keeping a Food Record</vt:lpstr>
      <vt:lpstr>Continue Scrip for Counseling Someone about keeping a Food Record </vt:lpstr>
      <vt:lpstr>Continue Scrip for Counseling Someone about keeping a Food Record </vt:lpstr>
      <vt:lpstr>Structured Meal Plans &amp; Meal Replacements</vt:lpstr>
      <vt:lpstr>Structured Meal Plans &amp; Meal Replacements</vt:lpstr>
      <vt:lpstr>Structured Meal Planning Resources</vt:lpstr>
      <vt:lpstr>Practice Collaboratively Developing a Menu Plan</vt:lpstr>
      <vt:lpstr>Problem Solving</vt:lpstr>
      <vt:lpstr>Problem Solving</vt:lpstr>
      <vt:lpstr>Competent Language</vt:lpstr>
      <vt:lpstr>Practice Helping a Client Problem-Solve</vt:lpstr>
      <vt:lpstr>Supporting Social Support</vt:lpstr>
      <vt:lpstr>Supporting Social Support</vt:lpstr>
      <vt:lpstr>Practice Coaching a Client to Elicit More Social Support</vt:lpstr>
      <vt:lpstr>Practice Coaching a Client to Elicit More Social Support</vt:lpstr>
      <vt:lpstr>Goal Setting/Experiments</vt:lpstr>
      <vt:lpstr>Goal Setting/Experiments</vt:lpstr>
      <vt:lpstr>Your sedentary friend asks you to help them set a goal for becoming more active</vt:lpstr>
      <vt:lpstr>Stress Management </vt:lpstr>
      <vt:lpstr>Stress Management </vt:lpstr>
      <vt:lpstr>Stress Management continued</vt:lpstr>
      <vt:lpstr>Practice Coaching a Client on Non-Food Stress Coping</vt:lpstr>
      <vt:lpstr>Stimulus Control</vt:lpstr>
      <vt:lpstr>Stimulus Control</vt:lpstr>
      <vt:lpstr>Advise a Client on Stimulus Control</vt:lpstr>
      <vt:lpstr>Other Strategies Used in the DPP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Beauty</dc:title>
  <dc:creator>Dormer, Cynthia</dc:creator>
  <cp:lastModifiedBy>rusul hamad</cp:lastModifiedBy>
  <cp:revision>42</cp:revision>
  <dcterms:modified xsi:type="dcterms:W3CDTF">2020-05-05T16:11:07Z</dcterms:modified>
</cp:coreProperties>
</file>